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7104063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3EB"/>
    <a:srgbClr val="F6DAE3"/>
    <a:srgbClr val="FAF8F8"/>
    <a:srgbClr val="E38D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0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148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0626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920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9621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46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84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65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6229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75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373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63C47-5271-425B-9020-9E9AF5635318}" type="datetimeFigureOut">
              <a:rPr lang="es-ES" smtClean="0"/>
              <a:t>01/04/2023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D508B-C6B5-45EC-B4FC-57665A0A96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367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hyperlink" Target="mailto:cp.acebalgaragueta@patrimonionatural.or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-30500" y="890737"/>
            <a:ext cx="1394085" cy="9015263"/>
          </a:xfrm>
          <a:prstGeom prst="rect">
            <a:avLst/>
          </a:prstGeom>
          <a:solidFill>
            <a:srgbClr val="EDE3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8"/>
            <a:ext cx="1192696" cy="768656"/>
          </a:xfrm>
          <a:prstGeom prst="rect">
            <a:avLst/>
          </a:prstGeom>
        </p:spPr>
      </p:pic>
      <p:sp>
        <p:nvSpPr>
          <p:cNvPr id="9" name="25 CuadroTexto"/>
          <p:cNvSpPr txBox="1"/>
          <p:nvPr/>
        </p:nvSpPr>
        <p:spPr>
          <a:xfrm>
            <a:off x="1389887" y="666553"/>
            <a:ext cx="5408309" cy="892175"/>
          </a:xfrm>
          <a:prstGeom prst="rect">
            <a:avLst/>
          </a:prstGeom>
          <a:solidFill>
            <a:srgbClr val="EDE3EB"/>
          </a:solidFill>
          <a:ln cmpd="sng">
            <a:solidFill>
              <a:schemeClr val="tx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s-ES" sz="2600" b="1" u="sng" dirty="0"/>
              <a:t>CASA DEL PARQUE ACEBAL DE GARAGÜETA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811738" y="1490868"/>
            <a:ext cx="53898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s-ES" sz="2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ACTIVIDADES ABRIL 2023:</a:t>
            </a:r>
          </a:p>
        </p:txBody>
      </p:sp>
      <p:sp>
        <p:nvSpPr>
          <p:cNvPr id="21" name="7 Rectángulo"/>
          <p:cNvSpPr>
            <a:spLocks noChangeArrowheads="1"/>
          </p:cNvSpPr>
          <p:nvPr/>
        </p:nvSpPr>
        <p:spPr bwMode="auto">
          <a:xfrm>
            <a:off x="1396808" y="8114399"/>
            <a:ext cx="5384087" cy="1169551"/>
          </a:xfrm>
          <a:prstGeom prst="rect">
            <a:avLst/>
          </a:prstGeom>
          <a:solidFill>
            <a:srgbClr val="00B050">
              <a:alpha val="7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400" b="1" dirty="0"/>
              <a:t>INFORMACIÓN E INSCRIPCIÓN: </a:t>
            </a:r>
            <a:r>
              <a:rPr lang="es-ES" sz="1400" dirty="0"/>
              <a:t>Casa del Parque del Acebal de Garagüeta. Arévalo de la Sierra (Soria). </a:t>
            </a:r>
          </a:p>
          <a:p>
            <a:pPr algn="ctr"/>
            <a:r>
              <a:rPr lang="es-ES" sz="1400" dirty="0">
                <a:hlinkClick r:id="rId3"/>
              </a:rPr>
              <a:t>cp.acebalgaragueta@patrimonionatural.org</a:t>
            </a:r>
            <a:r>
              <a:rPr lang="es-ES" sz="1400" dirty="0"/>
              <a:t> </a:t>
            </a:r>
          </a:p>
          <a:p>
            <a:pPr algn="ctr"/>
            <a:r>
              <a:rPr lang="es-ES" sz="1400" dirty="0"/>
              <a:t>TF: 676244166 // 650979358</a:t>
            </a:r>
          </a:p>
          <a:p>
            <a:pPr algn="ctr"/>
            <a:endParaRPr lang="es-ES" sz="14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0500" y="791480"/>
            <a:ext cx="1394085" cy="1129476"/>
          </a:xfrm>
          <a:prstGeom prst="rect">
            <a:avLst/>
          </a:prstGeom>
        </p:spPr>
      </p:pic>
      <p:sp>
        <p:nvSpPr>
          <p:cNvPr id="23" name="Rectángulo 22"/>
          <p:cNvSpPr/>
          <p:nvPr/>
        </p:nvSpPr>
        <p:spPr>
          <a:xfrm>
            <a:off x="-44685" y="2500605"/>
            <a:ext cx="1369614" cy="736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875"/>
              </a:spcBef>
              <a:defRPr/>
            </a:pPr>
            <a:r>
              <a:rPr lang="es-ES" altLang="es-ES" b="1" u="sng" dirty="0"/>
              <a:t>HORARIO</a:t>
            </a:r>
          </a:p>
          <a:p>
            <a:pPr algn="ctr">
              <a:spcBef>
                <a:spcPts val="688"/>
              </a:spcBef>
              <a:defRPr/>
            </a:pPr>
            <a:r>
              <a:rPr lang="es-ES" altLang="es-ES" b="1" u="sng" dirty="0"/>
              <a:t>ABRIL 2023</a:t>
            </a:r>
          </a:p>
        </p:txBody>
      </p:sp>
      <p:sp>
        <p:nvSpPr>
          <p:cNvPr id="24" name="Rectángulo 23"/>
          <p:cNvSpPr/>
          <p:nvPr/>
        </p:nvSpPr>
        <p:spPr>
          <a:xfrm>
            <a:off x="-43563" y="3646243"/>
            <a:ext cx="132975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dirty="0"/>
              <a:t>SÁBADOS Y DÍAS 6, 7 Y 8:  </a:t>
            </a:r>
          </a:p>
          <a:p>
            <a:pPr algn="ctr"/>
            <a:r>
              <a:rPr lang="es-ES" sz="1600" b="1" dirty="0"/>
              <a:t>10:00 a 18:00</a:t>
            </a:r>
          </a:p>
          <a:p>
            <a:pPr algn="ctr"/>
            <a:endParaRPr lang="es-ES" sz="1600" b="1" dirty="0"/>
          </a:p>
          <a:p>
            <a:pPr algn="ctr"/>
            <a:r>
              <a:rPr lang="es-ES" sz="1600" b="1" dirty="0"/>
              <a:t>DOMINGOS:</a:t>
            </a:r>
          </a:p>
          <a:p>
            <a:pPr algn="ctr"/>
            <a:r>
              <a:rPr lang="es-ES" sz="1600" b="1" dirty="0"/>
              <a:t>10:00 a 14:00</a:t>
            </a:r>
          </a:p>
          <a:p>
            <a:pPr algn="ctr"/>
            <a:r>
              <a:rPr lang="es-ES" sz="1600" b="1" dirty="0"/>
              <a:t> 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54EAFCD2-2799-4673-A217-2D60732572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5170" y="9245791"/>
            <a:ext cx="2054572" cy="660209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9100EDDF-9C53-4D42-855D-78656A3108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363" y="7239010"/>
            <a:ext cx="1329043" cy="2664183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B35C7A9A-9099-47AE-8EF8-21D49BFEB3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68085" y="9039194"/>
            <a:ext cx="229068" cy="229068"/>
          </a:xfrm>
          <a:prstGeom prst="rect">
            <a:avLst/>
          </a:prstGeom>
        </p:spPr>
      </p:pic>
      <p:sp>
        <p:nvSpPr>
          <p:cNvPr id="28" name="CuadroTexto 27">
            <a:extLst>
              <a:ext uri="{FF2B5EF4-FFF2-40B4-BE49-F238E27FC236}">
                <a16:creationId xmlns:a16="http://schemas.microsoft.com/office/drawing/2014/main" id="{00AC4656-D0A5-4E4E-854D-BB8EC604CCF8}"/>
              </a:ext>
            </a:extLst>
          </p:cNvPr>
          <p:cNvSpPr txBox="1"/>
          <p:nvPr/>
        </p:nvSpPr>
        <p:spPr>
          <a:xfrm>
            <a:off x="1622294" y="9039194"/>
            <a:ext cx="13980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@</a:t>
            </a:r>
            <a:r>
              <a:rPr lang="es-ES" sz="1400" dirty="0" err="1">
                <a:solidFill>
                  <a:schemeClr val="accent1">
                    <a:lumMod val="50000"/>
                  </a:schemeClr>
                </a:solidFill>
              </a:rPr>
              <a:t>patrimonionat</a:t>
            </a:r>
            <a:endParaRPr lang="es-E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09536E10-CD36-4DDD-B3D4-C24A187F23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51203" y="9092607"/>
            <a:ext cx="200949" cy="200949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2F85214-8E80-44F7-8574-AD816337BBBE}"/>
              </a:ext>
            </a:extLst>
          </p:cNvPr>
          <p:cNvSpPr txBox="1"/>
          <p:nvPr/>
        </p:nvSpPr>
        <p:spPr>
          <a:xfrm>
            <a:off x="5206040" y="9059387"/>
            <a:ext cx="15748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chemeClr val="accent1">
                    <a:lumMod val="50000"/>
                  </a:schemeClr>
                </a:solidFill>
              </a:rPr>
              <a:t>Patrimonio Natural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05B302B-D0F7-4F6C-8D1F-01C26226FE1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46148" y="91974"/>
            <a:ext cx="737013" cy="672210"/>
          </a:xfrm>
          <a:prstGeom prst="rect">
            <a:avLst/>
          </a:prstGeom>
        </p:spPr>
      </p:pic>
      <p:sp>
        <p:nvSpPr>
          <p:cNvPr id="25" name="25 Rectángulo redondeado">
            <a:extLst>
              <a:ext uri="{FF2B5EF4-FFF2-40B4-BE49-F238E27FC236}">
                <a16:creationId xmlns:a16="http://schemas.microsoft.com/office/drawing/2014/main" id="{839D5EB7-4925-4781-8CB0-EDD2F94AE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334" y="4565859"/>
            <a:ext cx="5506665" cy="209861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  <a:alpha val="84000"/>
            </a:schemeClr>
          </a:solidFill>
          <a:ln w="25400" algn="ctr">
            <a:solidFill>
              <a:srgbClr val="89A4A7"/>
            </a:solidFill>
            <a:round/>
            <a:headEnd/>
            <a:tailEnd/>
          </a:ln>
          <a:effectLst>
            <a:softEdge rad="0"/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lang="es-ES" altLang="es-ES" sz="1400" b="1" u="sng" dirty="0"/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endParaRPr lang="es-ES" altLang="es-ES" sz="1400" b="1" u="sng" dirty="0"/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endParaRPr lang="es-ES" altLang="es-ES" sz="1400" b="1" u="sng" dirty="0"/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endParaRPr lang="es-ES" altLang="es-ES" sz="1400" b="1" u="sng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s-ES" altLang="es-ES" sz="1400" b="1" u="sng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b="1" dirty="0"/>
              <a:t>DÍAS: SÁBADOS Y FESTIVOS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b="1" dirty="0"/>
              <a:t>HORARIO: </a:t>
            </a:r>
            <a:r>
              <a:rPr lang="es-ES" altLang="es-ES" sz="1400" dirty="0"/>
              <a:t>10:00-14:00 h.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b="1" dirty="0"/>
              <a:t>LUGAR: </a:t>
            </a:r>
            <a:r>
              <a:rPr lang="es-ES" altLang="es-ES" sz="1400" dirty="0"/>
              <a:t>Casa del Parque 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dirty="0"/>
              <a:t>Acebal de Garagüeta</a:t>
            </a:r>
            <a:r>
              <a:rPr lang="es-ES" altLang="es-ES" sz="1400" b="1" dirty="0"/>
              <a:t>.</a:t>
            </a:r>
            <a:br>
              <a:rPr lang="es-ES" altLang="es-ES" sz="1400" b="1" dirty="0"/>
            </a:br>
            <a:r>
              <a:rPr lang="es-ES_tradnl" altLang="es-ES" sz="1400" b="1" dirty="0"/>
              <a:t>DESTINATARIOS: </a:t>
            </a:r>
            <a:r>
              <a:rPr lang="es-ES_tradnl" altLang="es-ES" sz="1400" dirty="0"/>
              <a:t>Todos los públicos</a:t>
            </a:r>
            <a:r>
              <a:rPr lang="es-ES_tradnl" altLang="es-ES" sz="1400" b="1" dirty="0"/>
              <a:t>.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_tradnl" altLang="es-ES" sz="1400" b="1" cap="all" dirty="0"/>
              <a:t>Dificultad</a:t>
            </a:r>
            <a:r>
              <a:rPr lang="es-ES_tradnl" altLang="es-ES" sz="1400" b="1" dirty="0"/>
              <a:t>: Baja. 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_tradnl" altLang="es-ES" sz="1400" b="1" dirty="0"/>
              <a:t>PRECIO: 10,00 € / persona. 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_tradnl" altLang="es-ES" sz="1400" b="1" dirty="0"/>
              <a:t>Menores de 7 años gratis.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_tradnl" altLang="es-ES" sz="1400" b="1" dirty="0"/>
              <a:t>	</a:t>
            </a:r>
            <a:r>
              <a:rPr lang="es-ES_tradnl" altLang="es-ES" sz="1400" b="1" u="sng" dirty="0"/>
              <a:t>Necesaria inscripción. Plazas limitadas</a:t>
            </a:r>
            <a:endParaRPr lang="es-ES" altLang="es-ES" sz="1400" b="1" u="sng" dirty="0"/>
          </a:p>
          <a:p>
            <a:pPr algn="ctr" eaLnBrk="1" hangingPunct="1">
              <a:defRPr/>
            </a:pPr>
            <a:endParaRPr lang="es-ES" altLang="es-ES" sz="1400" b="1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1400" b="1" u="sng" dirty="0"/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1400" dirty="0"/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1400" u="sng" dirty="0"/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1400" u="sng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F8F5969-AEA8-46F0-ABD6-6CB7E9C3B3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28659" y="4817149"/>
            <a:ext cx="1778717" cy="1331734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" name="25 Rectángulo redondeado">
            <a:extLst>
              <a:ext uri="{FF2B5EF4-FFF2-40B4-BE49-F238E27FC236}">
                <a16:creationId xmlns:a16="http://schemas.microsoft.com/office/drawing/2014/main" id="{E375E854-6BF7-FD75-ED40-9D70C2798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807" y="2194620"/>
            <a:ext cx="5461194" cy="2026994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  <a:alpha val="83922"/>
            </a:schemeClr>
          </a:solidFill>
          <a:ln w="25400" algn="ctr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>
            <a:softEdge rad="0"/>
          </a:effec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lang="es-ES" altLang="es-ES" sz="900" b="1" u="sng" dirty="0"/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endParaRPr lang="es-ES" altLang="es-ES" sz="1000" b="1" u="sng" dirty="0"/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endParaRPr lang="es-ES" altLang="es-ES" sz="1200" b="1" u="sng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s-ES" altLang="es-ES" sz="1400" b="1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s-ES" altLang="es-ES" sz="1400" b="1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b="1" dirty="0"/>
              <a:t>DÍAS: 6, 7 Y 8 DE ABRIL</a:t>
            </a:r>
            <a:endParaRPr lang="es-ES" altLang="es-ES" sz="1400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b="1" dirty="0"/>
              <a:t>HORARIO: </a:t>
            </a:r>
            <a:r>
              <a:rPr lang="es-ES" altLang="es-ES" sz="1400" dirty="0"/>
              <a:t>17:00-18:00 h.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1400" b="1" dirty="0"/>
              <a:t>LUGAR:</a:t>
            </a:r>
            <a:r>
              <a:rPr lang="es-ES" altLang="es-ES" sz="1400" dirty="0"/>
              <a:t> </a:t>
            </a:r>
            <a:r>
              <a:rPr lang="es-ES" altLang="es-ES" sz="1400" b="1" dirty="0"/>
              <a:t>Casa del Parque del Acebal de Garagüeta</a:t>
            </a:r>
            <a:br>
              <a:rPr lang="es-ES" altLang="es-ES" sz="1400" b="1" dirty="0"/>
            </a:br>
            <a:r>
              <a:rPr lang="es-ES_tradnl" altLang="es-ES" sz="1400" b="1" dirty="0"/>
              <a:t>DESTINATARIOS: </a:t>
            </a:r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_tradnl" altLang="es-ES" sz="1400" dirty="0"/>
              <a:t>Todos los públicos</a:t>
            </a:r>
            <a:r>
              <a:rPr lang="es-ES_tradnl" altLang="es-ES" sz="1400" b="1" dirty="0"/>
              <a:t>.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s-ES" altLang="es-ES" sz="1400" b="1" dirty="0"/>
              <a:t>ACTIVIDAD: </a:t>
            </a:r>
            <a:r>
              <a:rPr lang="es-ES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El reto es </a:t>
            </a:r>
            <a:r>
              <a:rPr lang="es-ES" sz="1400" dirty="0">
                <a:ea typeface="Calibri" panose="020F0502020204030204" pitchFamily="34" charset="0"/>
              </a:rPr>
              <a:t>buscar el Arca y </a:t>
            </a:r>
            <a:r>
              <a:rPr lang="es-ES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salir de la Casa superando diferentes enigmas, pruebas y acertijos, 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s-ES" altLang="es-ES" sz="1400" b="1" dirty="0"/>
              <a:t>PRECIO: 5€/persona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es-ES_tradnl" altLang="es-ES" sz="1400" b="1" u="sng" dirty="0"/>
              <a:t>Necesaria inscripción. Plazas limitadas</a:t>
            </a:r>
            <a:endParaRPr lang="es-ES" altLang="es-ES" sz="1400" b="1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s-ES_tradnl" altLang="es-ES" sz="900" b="1" dirty="0"/>
          </a:p>
          <a:p>
            <a:pPr>
              <a:spcBef>
                <a:spcPts val="0"/>
              </a:spcBef>
              <a:buNone/>
              <a:defRPr/>
            </a:pPr>
            <a:endParaRPr lang="es-ES" altLang="es-ES" sz="900" b="1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ES" altLang="es-ES" sz="900" b="1" u="sng" dirty="0"/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s-ES_tradnl" altLang="es-ES" sz="900" i="1" dirty="0"/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900" i="1" u="sng" dirty="0"/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es-ES" altLang="es-ES" sz="900" u="sng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CC79C12-BF57-EA98-5280-9CB13748476C}"/>
              </a:ext>
            </a:extLst>
          </p:cNvPr>
          <p:cNvSpPr txBox="1"/>
          <p:nvPr/>
        </p:nvSpPr>
        <p:spPr>
          <a:xfrm>
            <a:off x="1412786" y="1617002"/>
            <a:ext cx="5579285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s-ES" altLang="es-ES" sz="1800" b="1" u="sng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2000" b="1" u="sng" dirty="0"/>
              <a:t>SCAPE ROOM “EN BUSCA DEL ARCA DEL ACEBAL”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0715FCF2-CFA7-E30F-02C2-64893AF965D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83635" y="3332144"/>
            <a:ext cx="662038" cy="67192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FA52324-C2A2-64AC-70CA-55DDCBBED9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79056" y="2285412"/>
            <a:ext cx="828320" cy="908913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33" name="25 Rectángulo redondeado">
            <a:extLst>
              <a:ext uri="{FF2B5EF4-FFF2-40B4-BE49-F238E27FC236}">
                <a16:creationId xmlns:a16="http://schemas.microsoft.com/office/drawing/2014/main" id="{FCA3A1E2-3595-8317-4A63-C650DF318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335" y="6664470"/>
            <a:ext cx="5488207" cy="1473911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  <a:alpha val="34118"/>
            </a:scheme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t"/>
          <a:lstStyle/>
          <a:p>
            <a:pPr>
              <a:defRPr/>
            </a:pPr>
            <a:r>
              <a:rPr lang="es-ES" sz="16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EXPOSICIÓN FO</a:t>
            </a:r>
            <a:r>
              <a:rPr lang="es-E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TOGRÁFICA DE FAUNA:</a:t>
            </a:r>
          </a:p>
          <a:p>
            <a:pPr>
              <a:defRPr/>
            </a:pPr>
            <a:r>
              <a:rPr lang="es-E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“APUNTES NATURALES” </a:t>
            </a:r>
          </a:p>
          <a:p>
            <a:pPr>
              <a:defRPr/>
            </a:pPr>
            <a:r>
              <a:rPr lang="es-E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JOSÉ IGNACIO BALLESTER</a:t>
            </a:r>
            <a:endParaRPr lang="es-ES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s-ES" alt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LUGAR: </a:t>
            </a:r>
            <a:r>
              <a:rPr lang="es-ES" altLang="es-ES" sz="1400" dirty="0">
                <a:latin typeface="Arial" panose="020B0604020202020204" pitchFamily="34" charset="0"/>
                <a:cs typeface="Arial" panose="020B0604020202020204" pitchFamily="34" charset="0"/>
              </a:rPr>
              <a:t>Casa del Parque Acebal de Garagüeta</a:t>
            </a:r>
            <a:r>
              <a:rPr lang="es-ES" alt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s-ES_tradnl" alt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DESTINATARIOS: </a:t>
            </a:r>
            <a:r>
              <a:rPr lang="es-ES_tradnl" altLang="es-ES" sz="1400" dirty="0">
                <a:latin typeface="Arial" panose="020B0604020202020204" pitchFamily="34" charset="0"/>
                <a:cs typeface="Arial" panose="020B0604020202020204" pitchFamily="34" charset="0"/>
              </a:rPr>
              <a:t>todos los públicos.</a:t>
            </a:r>
          </a:p>
          <a:p>
            <a:pPr>
              <a:defRPr/>
            </a:pPr>
            <a:endParaRPr lang="es-ES" sz="1400" u="sng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s-ES" sz="1100" u="sng" dirty="0">
                <a:solidFill>
                  <a:schemeClr val="tx1"/>
                </a:solidFill>
              </a:rPr>
              <a:t>  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A9223846-FCB0-2563-A695-605D938833C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91711" y="6736584"/>
            <a:ext cx="1115665" cy="1377815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35" name="CuadroTexto 34">
            <a:extLst>
              <a:ext uri="{FF2B5EF4-FFF2-40B4-BE49-F238E27FC236}">
                <a16:creationId xmlns:a16="http://schemas.microsoft.com/office/drawing/2014/main" id="{5CC845B0-1BE6-EF01-7BFC-8A5F1BAB368C}"/>
              </a:ext>
            </a:extLst>
          </p:cNvPr>
          <p:cNvSpPr txBox="1"/>
          <p:nvPr/>
        </p:nvSpPr>
        <p:spPr>
          <a:xfrm>
            <a:off x="1428728" y="3963181"/>
            <a:ext cx="55792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FontTx/>
              <a:buNone/>
              <a:defRPr/>
            </a:pPr>
            <a:endParaRPr lang="es-ES" altLang="es-ES" sz="2000" b="1" u="sng" dirty="0"/>
          </a:p>
          <a:p>
            <a:pPr eaLnBrk="1" hangingPunct="1">
              <a:spcBef>
                <a:spcPts val="0"/>
              </a:spcBef>
              <a:buFontTx/>
              <a:buNone/>
              <a:defRPr/>
            </a:pPr>
            <a:r>
              <a:rPr lang="es-ES" altLang="es-ES" sz="2000" b="1" u="sng" dirty="0"/>
              <a:t>RUTAS GUIADAS POR EL ACEBAL DE GARAGÜETA</a:t>
            </a:r>
          </a:p>
        </p:txBody>
      </p:sp>
    </p:spTree>
    <p:extLst>
      <p:ext uri="{BB962C8B-B14F-4D97-AF65-F5344CB8AC3E}">
        <p14:creationId xmlns:p14="http://schemas.microsoft.com/office/powerpoint/2010/main" val="20841234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1516</TotalTime>
  <Words>222</Words>
  <Application>Microsoft Office PowerPoint</Application>
  <PresentationFormat>A4 (210 x 297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Martin Alvarez</dc:creator>
  <cp:lastModifiedBy>Casa del Parque del Acebal de Garagüeta</cp:lastModifiedBy>
  <cp:revision>89</cp:revision>
  <cp:lastPrinted>2021-03-13T11:25:06Z</cp:lastPrinted>
  <dcterms:created xsi:type="dcterms:W3CDTF">2017-06-21T12:38:07Z</dcterms:created>
  <dcterms:modified xsi:type="dcterms:W3CDTF">2023-04-01T09:26:59Z</dcterms:modified>
</cp:coreProperties>
</file>