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B24A"/>
    <a:srgbClr val="682947"/>
    <a:srgbClr val="881250"/>
    <a:srgbClr val="F8C71C"/>
    <a:srgbClr val="9D9D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776" y="9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72897-B3CC-467A-A530-649DF57E1A2D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F18AD-DECE-4C4E-96AC-BAFA3C58D4A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6256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2716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2153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7708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4801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8669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4059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9657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886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1520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7771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9041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EA1E1-D8DF-4F1D-903A-5CF7A1965CC5}" type="datetimeFigureOut">
              <a:rPr lang="es-ES" smtClean="0"/>
              <a:pPr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4A35-4136-4C06-883B-201EBDE3E3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5393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ADC0649A-B368-89E8-8A59-C01A5105DF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8838" y="9128494"/>
            <a:ext cx="1940324" cy="52527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544C8B18-1972-5D10-8B52-BA377A0DC506}"/>
              </a:ext>
            </a:extLst>
          </p:cNvPr>
          <p:cNvSpPr txBox="1"/>
          <p:nvPr/>
        </p:nvSpPr>
        <p:spPr>
          <a:xfrm>
            <a:off x="1" y="2856224"/>
            <a:ext cx="6857999" cy="910073"/>
          </a:xfrm>
          <a:prstGeom prst="rect">
            <a:avLst/>
          </a:prstGeom>
          <a:solidFill>
            <a:srgbClr val="682947"/>
          </a:solidFill>
          <a:ln>
            <a:solidFill>
              <a:srgbClr val="682947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Candara" panose="020E0502030303020204" pitchFamily="34" charset="0"/>
              </a:rPr>
              <a:t>VISITAS GUIADAS EN EL ENTORNO DEL AULA DEL BOSQUE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B02BBF56-6864-3E6A-6C75-1419D1D54D72}"/>
              </a:ext>
            </a:extLst>
          </p:cNvPr>
          <p:cNvSpPr txBox="1"/>
          <p:nvPr/>
        </p:nvSpPr>
        <p:spPr>
          <a:xfrm>
            <a:off x="3995639" y="6777333"/>
            <a:ext cx="245895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b="1" dirty="0">
                <a:latin typeface="Candara" panose="020E0502030303020204" pitchFamily="34" charset="0"/>
              </a:rPr>
              <a:t>Fechas: </a:t>
            </a:r>
            <a:r>
              <a:rPr lang="es-ES" sz="1300" dirty="0" smtClean="0">
                <a:latin typeface="Candara" panose="020E0502030303020204" pitchFamily="34" charset="0"/>
              </a:rPr>
              <a:t>Vierne</a:t>
            </a:r>
            <a:r>
              <a:rPr lang="es-ES" sz="1300" dirty="0" smtClean="0">
                <a:latin typeface="Candara" panose="020E0502030303020204" pitchFamily="34" charset="0"/>
              </a:rPr>
              <a:t>s  </a:t>
            </a:r>
            <a:r>
              <a:rPr lang="es-ES" sz="1300" dirty="0">
                <a:latin typeface="Candara" panose="020E0502030303020204" pitchFamily="34" charset="0"/>
              </a:rPr>
              <a:t>a </a:t>
            </a:r>
            <a:r>
              <a:rPr lang="es-ES" sz="1300" dirty="0" smtClean="0">
                <a:latin typeface="Candara" panose="020E0502030303020204" pitchFamily="34" charset="0"/>
              </a:rPr>
              <a:t>Domingos</a:t>
            </a:r>
            <a:endParaRPr lang="es-ES" sz="1300" dirty="0">
              <a:latin typeface="Candara" panose="020E0502030303020204" pitchFamily="34" charset="0"/>
            </a:endParaRPr>
          </a:p>
          <a:p>
            <a:r>
              <a:rPr lang="es-ES" sz="1300" b="1" dirty="0">
                <a:latin typeface="Candara" panose="020E0502030303020204" pitchFamily="34" charset="0"/>
              </a:rPr>
              <a:t>Horario: </a:t>
            </a:r>
            <a:r>
              <a:rPr lang="es-ES" sz="1300" dirty="0">
                <a:latin typeface="Candara" panose="020E0502030303020204" pitchFamily="34" charset="0"/>
              </a:rPr>
              <a:t>10:00 h</a:t>
            </a:r>
          </a:p>
          <a:p>
            <a:r>
              <a:rPr lang="es-ES" sz="1300" b="1" dirty="0">
                <a:latin typeface="Candara" panose="020E0502030303020204" pitchFamily="34" charset="0"/>
              </a:rPr>
              <a:t>Duración: </a:t>
            </a:r>
            <a:r>
              <a:rPr lang="es-ES" sz="1300" dirty="0">
                <a:latin typeface="Candara" panose="020E0502030303020204" pitchFamily="34" charset="0"/>
              </a:rPr>
              <a:t>2 horas</a:t>
            </a:r>
          </a:p>
          <a:p>
            <a:r>
              <a:rPr lang="es-ES" sz="1300" b="1" dirty="0">
                <a:latin typeface="Candara" panose="020E0502030303020204" pitchFamily="34" charset="0"/>
              </a:rPr>
              <a:t>Capacidad: 2</a:t>
            </a:r>
            <a:r>
              <a:rPr lang="es-ES" sz="1300" dirty="0">
                <a:latin typeface="Candara" panose="020E0502030303020204" pitchFamily="34" charset="0"/>
              </a:rPr>
              <a:t>0 personas</a:t>
            </a:r>
          </a:p>
          <a:p>
            <a:r>
              <a:rPr lang="es-ES" sz="1300" b="1" dirty="0">
                <a:latin typeface="Candara" panose="020E0502030303020204" pitchFamily="34" charset="0"/>
              </a:rPr>
              <a:t>Precio: </a:t>
            </a:r>
            <a:r>
              <a:rPr lang="es-ES" sz="1300" dirty="0">
                <a:latin typeface="Candara" panose="020E0502030303020204" pitchFamily="34" charset="0"/>
              </a:rPr>
              <a:t>3€/</a:t>
            </a:r>
            <a:r>
              <a:rPr lang="es-ES" sz="1300" dirty="0" err="1">
                <a:latin typeface="Candara" panose="020E0502030303020204" pitchFamily="34" charset="0"/>
              </a:rPr>
              <a:t>pax</a:t>
            </a:r>
            <a:endParaRPr lang="es-ES" sz="1300" dirty="0">
              <a:latin typeface="Candara" panose="020E0502030303020204" pitchFamily="34" charset="0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xmlns="" id="{89A260D4-E313-1351-93CE-6AF9A17067B5}"/>
              </a:ext>
            </a:extLst>
          </p:cNvPr>
          <p:cNvGrpSpPr/>
          <p:nvPr/>
        </p:nvGrpSpPr>
        <p:grpSpPr>
          <a:xfrm>
            <a:off x="0" y="8238944"/>
            <a:ext cx="6858000" cy="477054"/>
            <a:chOff x="-2" y="6816116"/>
            <a:chExt cx="6858000" cy="477054"/>
          </a:xfrm>
        </p:grpSpPr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xmlns="" id="{52FD13D1-032E-F060-1E3B-5039DFF6A25B}"/>
                </a:ext>
              </a:extLst>
            </p:cNvPr>
            <p:cNvSpPr txBox="1"/>
            <p:nvPr/>
          </p:nvSpPr>
          <p:spPr>
            <a:xfrm>
              <a:off x="-2" y="6816116"/>
              <a:ext cx="6858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300" b="1" dirty="0">
                  <a:latin typeface="Candara" panose="020E0502030303020204" pitchFamily="34" charset="0"/>
                </a:rPr>
                <a:t>www.patrimonionatural.org</a:t>
              </a:r>
            </a:p>
            <a:p>
              <a:pPr algn="ctr"/>
              <a:r>
                <a:rPr lang="es-ES" sz="1200" dirty="0">
                  <a:latin typeface="Candara" panose="020E0502030303020204" pitchFamily="34" charset="0"/>
                </a:rPr>
                <a:t>	</a:t>
              </a:r>
              <a:r>
                <a:rPr lang="es-ES" sz="1200" dirty="0" err="1">
                  <a:latin typeface="Candara" panose="020E0502030303020204" pitchFamily="34" charset="0"/>
                </a:rPr>
                <a:t>patrimonionaturalcyl</a:t>
              </a:r>
              <a:r>
                <a:rPr lang="es-ES" sz="1200" dirty="0">
                  <a:latin typeface="Candara" panose="020E0502030303020204" pitchFamily="34" charset="0"/>
                </a:rPr>
                <a:t>		@patrimonionat		</a:t>
              </a:r>
              <a:r>
                <a:rPr lang="es-ES" sz="1200" dirty="0" err="1">
                  <a:latin typeface="Candara" panose="020E0502030303020204" pitchFamily="34" charset="0"/>
                </a:rPr>
                <a:t>patrimonionatural</a:t>
              </a:r>
              <a:endParaRPr lang="es-ES" sz="1200" dirty="0">
                <a:latin typeface="Candara" panose="020E0502030303020204" pitchFamily="34" charset="0"/>
              </a:endParaRPr>
            </a:p>
          </p:txBody>
        </p: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xmlns="" id="{5BCE100A-5646-DDA7-A436-3994DDAFB25C}"/>
                </a:ext>
              </a:extLst>
            </p:cNvPr>
            <p:cNvGrpSpPr/>
            <p:nvPr/>
          </p:nvGrpSpPr>
          <p:grpSpPr>
            <a:xfrm>
              <a:off x="4662904" y="7098489"/>
              <a:ext cx="149766" cy="104293"/>
              <a:chOff x="8247654" y="5945213"/>
              <a:chExt cx="149766" cy="104293"/>
            </a:xfrm>
          </p:grpSpPr>
          <p:sp>
            <p:nvSpPr>
              <p:cNvPr id="19" name="Freeform 9">
                <a:extLst>
                  <a:ext uri="{FF2B5EF4-FFF2-40B4-BE49-F238E27FC236}">
                    <a16:creationId xmlns:a16="http://schemas.microsoft.com/office/drawing/2014/main" xmlns="" id="{167004EB-75A7-FF58-C84D-FAFD5EDF9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7654" y="5945213"/>
                <a:ext cx="149766" cy="104293"/>
              </a:xfrm>
              <a:custGeom>
                <a:avLst/>
                <a:gdLst>
                  <a:gd name="T0" fmla="*/ 877 w 2552"/>
                  <a:gd name="T1" fmla="*/ 1775 h 1778"/>
                  <a:gd name="T2" fmla="*/ 638 w 2552"/>
                  <a:gd name="T3" fmla="*/ 1767 h 1778"/>
                  <a:gd name="T4" fmla="*/ 479 w 2552"/>
                  <a:gd name="T5" fmla="*/ 1757 h 1778"/>
                  <a:gd name="T6" fmla="*/ 321 w 2552"/>
                  <a:gd name="T7" fmla="*/ 1742 h 1778"/>
                  <a:gd name="T8" fmla="*/ 175 w 2552"/>
                  <a:gd name="T9" fmla="*/ 1687 h 1778"/>
                  <a:gd name="T10" fmla="*/ 72 w 2552"/>
                  <a:gd name="T11" fmla="*/ 1568 h 1778"/>
                  <a:gd name="T12" fmla="*/ 30 w 2552"/>
                  <a:gd name="T13" fmla="*/ 1419 h 1778"/>
                  <a:gd name="T14" fmla="*/ 11 w 2552"/>
                  <a:gd name="T15" fmla="*/ 1269 h 1778"/>
                  <a:gd name="T16" fmla="*/ 2 w 2552"/>
                  <a:gd name="T17" fmla="*/ 1116 h 1778"/>
                  <a:gd name="T18" fmla="*/ 0 w 2552"/>
                  <a:gd name="T19" fmla="*/ 964 h 1778"/>
                  <a:gd name="T20" fmla="*/ 0 w 2552"/>
                  <a:gd name="T21" fmla="*/ 814 h 1778"/>
                  <a:gd name="T22" fmla="*/ 3 w 2552"/>
                  <a:gd name="T23" fmla="*/ 661 h 1778"/>
                  <a:gd name="T24" fmla="*/ 11 w 2552"/>
                  <a:gd name="T25" fmla="*/ 509 h 1778"/>
                  <a:gd name="T26" fmla="*/ 30 w 2552"/>
                  <a:gd name="T27" fmla="*/ 359 h 1778"/>
                  <a:gd name="T28" fmla="*/ 72 w 2552"/>
                  <a:gd name="T29" fmla="*/ 209 h 1778"/>
                  <a:gd name="T30" fmla="*/ 174 w 2552"/>
                  <a:gd name="T31" fmla="*/ 91 h 1778"/>
                  <a:gd name="T32" fmla="*/ 321 w 2552"/>
                  <a:gd name="T33" fmla="*/ 36 h 1778"/>
                  <a:gd name="T34" fmla="*/ 479 w 2552"/>
                  <a:gd name="T35" fmla="*/ 21 h 1778"/>
                  <a:gd name="T36" fmla="*/ 638 w 2552"/>
                  <a:gd name="T37" fmla="*/ 11 h 1778"/>
                  <a:gd name="T38" fmla="*/ 797 w 2552"/>
                  <a:gd name="T39" fmla="*/ 4 h 1778"/>
                  <a:gd name="T40" fmla="*/ 1196 w 2552"/>
                  <a:gd name="T41" fmla="*/ 0 h 1778"/>
                  <a:gd name="T42" fmla="*/ 1595 w 2552"/>
                  <a:gd name="T43" fmla="*/ 1 h 1778"/>
                  <a:gd name="T44" fmla="*/ 1834 w 2552"/>
                  <a:gd name="T45" fmla="*/ 7 h 1778"/>
                  <a:gd name="T46" fmla="*/ 1993 w 2552"/>
                  <a:gd name="T47" fmla="*/ 15 h 1778"/>
                  <a:gd name="T48" fmla="*/ 2152 w 2552"/>
                  <a:gd name="T49" fmla="*/ 27 h 1778"/>
                  <a:gd name="T50" fmla="*/ 2308 w 2552"/>
                  <a:gd name="T51" fmla="*/ 54 h 1778"/>
                  <a:gd name="T52" fmla="*/ 2435 w 2552"/>
                  <a:gd name="T53" fmla="*/ 144 h 1778"/>
                  <a:gd name="T54" fmla="*/ 2507 w 2552"/>
                  <a:gd name="T55" fmla="*/ 286 h 1778"/>
                  <a:gd name="T56" fmla="*/ 2533 w 2552"/>
                  <a:gd name="T57" fmla="*/ 434 h 1778"/>
                  <a:gd name="T58" fmla="*/ 2546 w 2552"/>
                  <a:gd name="T59" fmla="*/ 585 h 1778"/>
                  <a:gd name="T60" fmla="*/ 2551 w 2552"/>
                  <a:gd name="T61" fmla="*/ 738 h 1778"/>
                  <a:gd name="T62" fmla="*/ 2551 w 2552"/>
                  <a:gd name="T63" fmla="*/ 889 h 1778"/>
                  <a:gd name="T64" fmla="*/ 2551 w 2552"/>
                  <a:gd name="T65" fmla="*/ 1040 h 1778"/>
                  <a:gd name="T66" fmla="*/ 2546 w 2552"/>
                  <a:gd name="T67" fmla="*/ 1193 h 1778"/>
                  <a:gd name="T68" fmla="*/ 2533 w 2552"/>
                  <a:gd name="T69" fmla="*/ 1344 h 1778"/>
                  <a:gd name="T70" fmla="*/ 2507 w 2552"/>
                  <a:gd name="T71" fmla="*/ 1492 h 1778"/>
                  <a:gd name="T72" fmla="*/ 2435 w 2552"/>
                  <a:gd name="T73" fmla="*/ 1634 h 1778"/>
                  <a:gd name="T74" fmla="*/ 2308 w 2552"/>
                  <a:gd name="T75" fmla="*/ 1723 h 1778"/>
                  <a:gd name="T76" fmla="*/ 2152 w 2552"/>
                  <a:gd name="T77" fmla="*/ 1750 h 1778"/>
                  <a:gd name="T78" fmla="*/ 1993 w 2552"/>
                  <a:gd name="T79" fmla="*/ 1762 h 1778"/>
                  <a:gd name="T80" fmla="*/ 1834 w 2552"/>
                  <a:gd name="T81" fmla="*/ 1770 h 1778"/>
                  <a:gd name="T82" fmla="*/ 1355 w 2552"/>
                  <a:gd name="T83" fmla="*/ 1777 h 1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552" h="1778">
                    <a:moveTo>
                      <a:pt x="1355" y="1777"/>
                    </a:moveTo>
                    <a:lnTo>
                      <a:pt x="877" y="1775"/>
                    </a:lnTo>
                    <a:lnTo>
                      <a:pt x="718" y="1770"/>
                    </a:lnTo>
                    <a:lnTo>
                      <a:pt x="638" y="1767"/>
                    </a:lnTo>
                    <a:lnTo>
                      <a:pt x="558" y="1762"/>
                    </a:lnTo>
                    <a:lnTo>
                      <a:pt x="479" y="1757"/>
                    </a:lnTo>
                    <a:lnTo>
                      <a:pt x="400" y="1750"/>
                    </a:lnTo>
                    <a:lnTo>
                      <a:pt x="321" y="1742"/>
                    </a:lnTo>
                    <a:lnTo>
                      <a:pt x="244" y="1723"/>
                    </a:lnTo>
                    <a:lnTo>
                      <a:pt x="175" y="1687"/>
                    </a:lnTo>
                    <a:lnTo>
                      <a:pt x="117" y="1634"/>
                    </a:lnTo>
                    <a:lnTo>
                      <a:pt x="72" y="1568"/>
                    </a:lnTo>
                    <a:lnTo>
                      <a:pt x="44" y="1492"/>
                    </a:lnTo>
                    <a:lnTo>
                      <a:pt x="30" y="1419"/>
                    </a:lnTo>
                    <a:lnTo>
                      <a:pt x="19" y="1344"/>
                    </a:lnTo>
                    <a:lnTo>
                      <a:pt x="11" y="1269"/>
                    </a:lnTo>
                    <a:lnTo>
                      <a:pt x="6" y="1193"/>
                    </a:lnTo>
                    <a:lnTo>
                      <a:pt x="2" y="1116"/>
                    </a:lnTo>
                    <a:lnTo>
                      <a:pt x="1" y="1040"/>
                    </a:lnTo>
                    <a:lnTo>
                      <a:pt x="0" y="964"/>
                    </a:lnTo>
                    <a:lnTo>
                      <a:pt x="0" y="889"/>
                    </a:lnTo>
                    <a:lnTo>
                      <a:pt x="0" y="814"/>
                    </a:lnTo>
                    <a:lnTo>
                      <a:pt x="1" y="738"/>
                    </a:lnTo>
                    <a:lnTo>
                      <a:pt x="3" y="661"/>
                    </a:lnTo>
                    <a:lnTo>
                      <a:pt x="6" y="585"/>
                    </a:lnTo>
                    <a:lnTo>
                      <a:pt x="11" y="509"/>
                    </a:lnTo>
                    <a:lnTo>
                      <a:pt x="19" y="434"/>
                    </a:lnTo>
                    <a:lnTo>
                      <a:pt x="30" y="359"/>
                    </a:lnTo>
                    <a:lnTo>
                      <a:pt x="44" y="286"/>
                    </a:lnTo>
                    <a:lnTo>
                      <a:pt x="72" y="209"/>
                    </a:lnTo>
                    <a:lnTo>
                      <a:pt x="117" y="144"/>
                    </a:lnTo>
                    <a:lnTo>
                      <a:pt x="174" y="91"/>
                    </a:lnTo>
                    <a:lnTo>
                      <a:pt x="243" y="54"/>
                    </a:lnTo>
                    <a:lnTo>
                      <a:pt x="321" y="36"/>
                    </a:lnTo>
                    <a:lnTo>
                      <a:pt x="400" y="27"/>
                    </a:lnTo>
                    <a:lnTo>
                      <a:pt x="479" y="21"/>
                    </a:lnTo>
                    <a:lnTo>
                      <a:pt x="559" y="15"/>
                    </a:lnTo>
                    <a:lnTo>
                      <a:pt x="638" y="11"/>
                    </a:lnTo>
                    <a:lnTo>
                      <a:pt x="718" y="7"/>
                    </a:lnTo>
                    <a:lnTo>
                      <a:pt x="797" y="4"/>
                    </a:lnTo>
                    <a:lnTo>
                      <a:pt x="957" y="1"/>
                    </a:lnTo>
                    <a:lnTo>
                      <a:pt x="1196" y="0"/>
                    </a:lnTo>
                    <a:lnTo>
                      <a:pt x="1355" y="0"/>
                    </a:lnTo>
                    <a:lnTo>
                      <a:pt x="1595" y="1"/>
                    </a:lnTo>
                    <a:lnTo>
                      <a:pt x="1754" y="4"/>
                    </a:lnTo>
                    <a:lnTo>
                      <a:pt x="1834" y="7"/>
                    </a:lnTo>
                    <a:lnTo>
                      <a:pt x="1913" y="11"/>
                    </a:lnTo>
                    <a:lnTo>
                      <a:pt x="1993" y="15"/>
                    </a:lnTo>
                    <a:lnTo>
                      <a:pt x="2072" y="21"/>
                    </a:lnTo>
                    <a:lnTo>
                      <a:pt x="2152" y="27"/>
                    </a:lnTo>
                    <a:lnTo>
                      <a:pt x="2231" y="36"/>
                    </a:lnTo>
                    <a:lnTo>
                      <a:pt x="2308" y="54"/>
                    </a:lnTo>
                    <a:lnTo>
                      <a:pt x="2377" y="91"/>
                    </a:lnTo>
                    <a:lnTo>
                      <a:pt x="2435" y="144"/>
                    </a:lnTo>
                    <a:lnTo>
                      <a:pt x="2479" y="209"/>
                    </a:lnTo>
                    <a:lnTo>
                      <a:pt x="2507" y="286"/>
                    </a:lnTo>
                    <a:lnTo>
                      <a:pt x="2522" y="359"/>
                    </a:lnTo>
                    <a:lnTo>
                      <a:pt x="2533" y="434"/>
                    </a:lnTo>
                    <a:lnTo>
                      <a:pt x="2541" y="509"/>
                    </a:lnTo>
                    <a:lnTo>
                      <a:pt x="2546" y="585"/>
                    </a:lnTo>
                    <a:lnTo>
                      <a:pt x="2549" y="661"/>
                    </a:lnTo>
                    <a:lnTo>
                      <a:pt x="2551" y="738"/>
                    </a:lnTo>
                    <a:lnTo>
                      <a:pt x="2551" y="814"/>
                    </a:lnTo>
                    <a:lnTo>
                      <a:pt x="2551" y="889"/>
                    </a:lnTo>
                    <a:lnTo>
                      <a:pt x="2551" y="964"/>
                    </a:lnTo>
                    <a:lnTo>
                      <a:pt x="2551" y="1040"/>
                    </a:lnTo>
                    <a:lnTo>
                      <a:pt x="2549" y="1116"/>
                    </a:lnTo>
                    <a:lnTo>
                      <a:pt x="2546" y="1193"/>
                    </a:lnTo>
                    <a:lnTo>
                      <a:pt x="2541" y="1269"/>
                    </a:lnTo>
                    <a:lnTo>
                      <a:pt x="2533" y="1344"/>
                    </a:lnTo>
                    <a:lnTo>
                      <a:pt x="2522" y="1419"/>
                    </a:lnTo>
                    <a:lnTo>
                      <a:pt x="2507" y="1492"/>
                    </a:lnTo>
                    <a:lnTo>
                      <a:pt x="2479" y="1568"/>
                    </a:lnTo>
                    <a:lnTo>
                      <a:pt x="2435" y="1634"/>
                    </a:lnTo>
                    <a:lnTo>
                      <a:pt x="2377" y="1687"/>
                    </a:lnTo>
                    <a:lnTo>
                      <a:pt x="2308" y="1723"/>
                    </a:lnTo>
                    <a:lnTo>
                      <a:pt x="2231" y="1742"/>
                    </a:lnTo>
                    <a:lnTo>
                      <a:pt x="2152" y="1750"/>
                    </a:lnTo>
                    <a:lnTo>
                      <a:pt x="2073" y="1757"/>
                    </a:lnTo>
                    <a:lnTo>
                      <a:pt x="1993" y="1762"/>
                    </a:lnTo>
                    <a:lnTo>
                      <a:pt x="1914" y="1767"/>
                    </a:lnTo>
                    <a:lnTo>
                      <a:pt x="1834" y="1770"/>
                    </a:lnTo>
                    <a:lnTo>
                      <a:pt x="1675" y="1775"/>
                    </a:lnTo>
                    <a:lnTo>
                      <a:pt x="1355" y="17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" name="Freeform 8">
                <a:extLst>
                  <a:ext uri="{FF2B5EF4-FFF2-40B4-BE49-F238E27FC236}">
                    <a16:creationId xmlns:a16="http://schemas.microsoft.com/office/drawing/2014/main" xmlns="" id="{2B13076B-8B3F-FC30-EB86-F33996352A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6751" y="5969497"/>
                <a:ext cx="43486" cy="55959"/>
              </a:xfrm>
              <a:custGeom>
                <a:avLst/>
                <a:gdLst>
                  <a:gd name="T0" fmla="+- 0 1007 1007"/>
                  <a:gd name="T1" fmla="*/ T0 w 741"/>
                  <a:gd name="T2" fmla="+- 0 1368 414"/>
                  <a:gd name="T3" fmla="*/ 1368 h 954"/>
                  <a:gd name="T4" fmla="+- 0 1007 1007"/>
                  <a:gd name="T5" fmla="*/ T4 w 741"/>
                  <a:gd name="T6" fmla="+- 0 414 414"/>
                  <a:gd name="T7" fmla="*/ 414 h 954"/>
                  <a:gd name="T8" fmla="+- 0 1748 1007"/>
                  <a:gd name="T9" fmla="*/ T8 w 741"/>
                  <a:gd name="T10" fmla="+- 0 891 414"/>
                  <a:gd name="T11" fmla="*/ 891 h 954"/>
                  <a:gd name="T12" fmla="+- 0 1007 1007"/>
                  <a:gd name="T13" fmla="*/ T12 w 741"/>
                  <a:gd name="T14" fmla="+- 0 1368 414"/>
                  <a:gd name="T15" fmla="*/ 1368 h 95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741" h="954">
                    <a:moveTo>
                      <a:pt x="0" y="954"/>
                    </a:moveTo>
                    <a:lnTo>
                      <a:pt x="0" y="0"/>
                    </a:lnTo>
                    <a:lnTo>
                      <a:pt x="741" y="477"/>
                    </a:lnTo>
                    <a:lnTo>
                      <a:pt x="0" y="9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7" name="AutoShape 12">
              <a:extLst>
                <a:ext uri="{FF2B5EF4-FFF2-40B4-BE49-F238E27FC236}">
                  <a16:creationId xmlns:a16="http://schemas.microsoft.com/office/drawing/2014/main" xmlns="" id="{82F59850-2645-022C-1566-897F99E33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620" y="7060278"/>
              <a:ext cx="77474" cy="148990"/>
            </a:xfrm>
            <a:custGeom>
              <a:avLst/>
              <a:gdLst>
                <a:gd name="T0" fmla="*/ 949 w 1463"/>
                <a:gd name="T1" fmla="*/ 2813 h 2813"/>
                <a:gd name="T2" fmla="*/ 436 w 1463"/>
                <a:gd name="T3" fmla="*/ 2813 h 2813"/>
                <a:gd name="T4" fmla="*/ 436 w 1463"/>
                <a:gd name="T5" fmla="*/ 661 h 2813"/>
                <a:gd name="T6" fmla="*/ 440 w 1463"/>
                <a:gd name="T7" fmla="*/ 572 h 2813"/>
                <a:gd name="T8" fmla="*/ 451 w 1463"/>
                <a:gd name="T9" fmla="*/ 489 h 2813"/>
                <a:gd name="T10" fmla="*/ 470 w 1463"/>
                <a:gd name="T11" fmla="*/ 413 h 2813"/>
                <a:gd name="T12" fmla="*/ 496 w 1463"/>
                <a:gd name="T13" fmla="*/ 342 h 2813"/>
                <a:gd name="T14" fmla="*/ 529 w 1463"/>
                <a:gd name="T15" fmla="*/ 278 h 2813"/>
                <a:gd name="T16" fmla="*/ 568 w 1463"/>
                <a:gd name="T17" fmla="*/ 221 h 2813"/>
                <a:gd name="T18" fmla="*/ 613 w 1463"/>
                <a:gd name="T19" fmla="*/ 170 h 2813"/>
                <a:gd name="T20" fmla="*/ 665 w 1463"/>
                <a:gd name="T21" fmla="*/ 125 h 2813"/>
                <a:gd name="T22" fmla="*/ 721 w 1463"/>
                <a:gd name="T23" fmla="*/ 87 h 2813"/>
                <a:gd name="T24" fmla="*/ 783 w 1463"/>
                <a:gd name="T25" fmla="*/ 56 h 2813"/>
                <a:gd name="T26" fmla="*/ 850 w 1463"/>
                <a:gd name="T27" fmla="*/ 32 h 2813"/>
                <a:gd name="T28" fmla="*/ 921 w 1463"/>
                <a:gd name="T29" fmla="*/ 14 h 2813"/>
                <a:gd name="T30" fmla="*/ 996 w 1463"/>
                <a:gd name="T31" fmla="*/ 4 h 2813"/>
                <a:gd name="T32" fmla="*/ 1076 w 1463"/>
                <a:gd name="T33" fmla="*/ 0 h 2813"/>
                <a:gd name="T34" fmla="*/ 1181 w 1463"/>
                <a:gd name="T35" fmla="*/ 2 h 2813"/>
                <a:gd name="T36" fmla="*/ 1277 w 1463"/>
                <a:gd name="T37" fmla="*/ 5 h 2813"/>
                <a:gd name="T38" fmla="*/ 1358 w 1463"/>
                <a:gd name="T39" fmla="*/ 11 h 2813"/>
                <a:gd name="T40" fmla="*/ 1421 w 1463"/>
                <a:gd name="T41" fmla="*/ 16 h 2813"/>
                <a:gd name="T42" fmla="*/ 1463 w 1463"/>
                <a:gd name="T43" fmla="*/ 21 h 2813"/>
                <a:gd name="T44" fmla="*/ 1463 w 1463"/>
                <a:gd name="T45" fmla="*/ 464 h 2813"/>
                <a:gd name="T46" fmla="*/ 1195 w 1463"/>
                <a:gd name="T47" fmla="*/ 464 h 2813"/>
                <a:gd name="T48" fmla="*/ 1106 w 1463"/>
                <a:gd name="T49" fmla="*/ 472 h 2813"/>
                <a:gd name="T50" fmla="*/ 1041 w 1463"/>
                <a:gd name="T51" fmla="*/ 495 h 2813"/>
                <a:gd name="T52" fmla="*/ 996 w 1463"/>
                <a:gd name="T53" fmla="*/ 532 h 2813"/>
                <a:gd name="T54" fmla="*/ 968 w 1463"/>
                <a:gd name="T55" fmla="*/ 581 h 2813"/>
                <a:gd name="T56" fmla="*/ 953 w 1463"/>
                <a:gd name="T57" fmla="*/ 641 h 2813"/>
                <a:gd name="T58" fmla="*/ 949 w 1463"/>
                <a:gd name="T59" fmla="*/ 710 h 2813"/>
                <a:gd name="T60" fmla="*/ 949 w 1463"/>
                <a:gd name="T61" fmla="*/ 2813 h 2813"/>
                <a:gd name="T62" fmla="*/ 436 w 1463"/>
                <a:gd name="T63" fmla="*/ 1533 h 2813"/>
                <a:gd name="T64" fmla="*/ 0 w 1463"/>
                <a:gd name="T65" fmla="*/ 1533 h 2813"/>
                <a:gd name="T66" fmla="*/ 0 w 1463"/>
                <a:gd name="T67" fmla="*/ 1027 h 2813"/>
                <a:gd name="T68" fmla="*/ 436 w 1463"/>
                <a:gd name="T69" fmla="*/ 1027 h 2813"/>
                <a:gd name="T70" fmla="*/ 436 w 1463"/>
                <a:gd name="T71" fmla="*/ 1533 h 2813"/>
                <a:gd name="T72" fmla="*/ 1378 w 1463"/>
                <a:gd name="T73" fmla="*/ 1533 h 2813"/>
                <a:gd name="T74" fmla="*/ 949 w 1463"/>
                <a:gd name="T75" fmla="*/ 1533 h 2813"/>
                <a:gd name="T76" fmla="*/ 949 w 1463"/>
                <a:gd name="T77" fmla="*/ 1027 h 2813"/>
                <a:gd name="T78" fmla="*/ 1441 w 1463"/>
                <a:gd name="T79" fmla="*/ 1027 h 2813"/>
                <a:gd name="T80" fmla="*/ 1378 w 1463"/>
                <a:gd name="T81" fmla="*/ 1533 h 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63" h="2813">
                  <a:moveTo>
                    <a:pt x="949" y="2813"/>
                  </a:moveTo>
                  <a:lnTo>
                    <a:pt x="436" y="2813"/>
                  </a:lnTo>
                  <a:lnTo>
                    <a:pt x="436" y="661"/>
                  </a:lnTo>
                  <a:lnTo>
                    <a:pt x="440" y="572"/>
                  </a:lnTo>
                  <a:lnTo>
                    <a:pt x="451" y="489"/>
                  </a:lnTo>
                  <a:lnTo>
                    <a:pt x="470" y="413"/>
                  </a:lnTo>
                  <a:lnTo>
                    <a:pt x="496" y="342"/>
                  </a:lnTo>
                  <a:lnTo>
                    <a:pt x="529" y="278"/>
                  </a:lnTo>
                  <a:lnTo>
                    <a:pt x="568" y="221"/>
                  </a:lnTo>
                  <a:lnTo>
                    <a:pt x="613" y="170"/>
                  </a:lnTo>
                  <a:lnTo>
                    <a:pt x="665" y="125"/>
                  </a:lnTo>
                  <a:lnTo>
                    <a:pt x="721" y="87"/>
                  </a:lnTo>
                  <a:lnTo>
                    <a:pt x="783" y="56"/>
                  </a:lnTo>
                  <a:lnTo>
                    <a:pt x="850" y="32"/>
                  </a:lnTo>
                  <a:lnTo>
                    <a:pt x="921" y="14"/>
                  </a:lnTo>
                  <a:lnTo>
                    <a:pt x="996" y="4"/>
                  </a:lnTo>
                  <a:lnTo>
                    <a:pt x="1076" y="0"/>
                  </a:lnTo>
                  <a:lnTo>
                    <a:pt x="1181" y="2"/>
                  </a:lnTo>
                  <a:lnTo>
                    <a:pt x="1277" y="5"/>
                  </a:lnTo>
                  <a:lnTo>
                    <a:pt x="1358" y="11"/>
                  </a:lnTo>
                  <a:lnTo>
                    <a:pt x="1421" y="16"/>
                  </a:lnTo>
                  <a:lnTo>
                    <a:pt x="1463" y="21"/>
                  </a:lnTo>
                  <a:lnTo>
                    <a:pt x="1463" y="464"/>
                  </a:lnTo>
                  <a:lnTo>
                    <a:pt x="1195" y="464"/>
                  </a:lnTo>
                  <a:lnTo>
                    <a:pt x="1106" y="472"/>
                  </a:lnTo>
                  <a:lnTo>
                    <a:pt x="1041" y="495"/>
                  </a:lnTo>
                  <a:lnTo>
                    <a:pt x="996" y="532"/>
                  </a:lnTo>
                  <a:lnTo>
                    <a:pt x="968" y="581"/>
                  </a:lnTo>
                  <a:lnTo>
                    <a:pt x="953" y="641"/>
                  </a:lnTo>
                  <a:lnTo>
                    <a:pt x="949" y="710"/>
                  </a:lnTo>
                  <a:lnTo>
                    <a:pt x="949" y="2813"/>
                  </a:lnTo>
                  <a:close/>
                  <a:moveTo>
                    <a:pt x="436" y="1533"/>
                  </a:moveTo>
                  <a:lnTo>
                    <a:pt x="0" y="1533"/>
                  </a:lnTo>
                  <a:lnTo>
                    <a:pt x="0" y="1027"/>
                  </a:lnTo>
                  <a:lnTo>
                    <a:pt x="436" y="1027"/>
                  </a:lnTo>
                  <a:lnTo>
                    <a:pt x="436" y="1533"/>
                  </a:lnTo>
                  <a:close/>
                  <a:moveTo>
                    <a:pt x="1378" y="1533"/>
                  </a:moveTo>
                  <a:lnTo>
                    <a:pt x="949" y="1533"/>
                  </a:lnTo>
                  <a:lnTo>
                    <a:pt x="949" y="1027"/>
                  </a:lnTo>
                  <a:lnTo>
                    <a:pt x="1441" y="1027"/>
                  </a:lnTo>
                  <a:lnTo>
                    <a:pt x="1378" y="15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xmlns="" id="{5D208C6F-AC41-3BD4-9542-D1D40B9FA5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0173" y="7097185"/>
              <a:ext cx="118321" cy="112083"/>
            </a:xfrm>
            <a:prstGeom prst="rect">
              <a:avLst/>
            </a:prstGeom>
          </p:spPr>
        </p:pic>
      </p:grp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F1F2F671-FE0C-7712-1E5F-8860AF448B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984" y="219099"/>
            <a:ext cx="2750512" cy="2496591"/>
          </a:xfrm>
          <a:prstGeom prst="rect">
            <a:avLst/>
          </a:prstGeom>
        </p:spPr>
      </p:pic>
      <p:sp>
        <p:nvSpPr>
          <p:cNvPr id="5" name="Google Shape;89;p1">
            <a:extLst>
              <a:ext uri="{FF2B5EF4-FFF2-40B4-BE49-F238E27FC236}">
                <a16:creationId xmlns:a16="http://schemas.microsoft.com/office/drawing/2014/main" xmlns="" id="{73A1A32D-E146-B351-6470-925F3FF2A1BF}"/>
              </a:ext>
            </a:extLst>
          </p:cNvPr>
          <p:cNvSpPr txBox="1"/>
          <p:nvPr/>
        </p:nvSpPr>
        <p:spPr>
          <a:xfrm>
            <a:off x="3160656" y="1791156"/>
            <a:ext cx="3304032" cy="89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ES" sz="1300" b="1" i="0" u="none" strike="noStrike" cap="none" dirty="0">
                <a:solidFill>
                  <a:srgbClr val="682947"/>
                </a:solidFill>
                <a:latin typeface="Candara"/>
                <a:ea typeface="Candara"/>
                <a:cs typeface="Candara"/>
                <a:sym typeface="Candara"/>
              </a:rPr>
              <a:t>Aula del Bosque “El </a:t>
            </a:r>
            <a:r>
              <a:rPr lang="es-ES" sz="1300" b="1" i="0" u="none" strike="noStrike" cap="none" dirty="0" err="1">
                <a:solidFill>
                  <a:srgbClr val="682947"/>
                </a:solidFill>
                <a:latin typeface="Candara"/>
                <a:ea typeface="Candara"/>
                <a:cs typeface="Candara"/>
                <a:sym typeface="Candara"/>
              </a:rPr>
              <a:t>Amogable</a:t>
            </a:r>
            <a:r>
              <a:rPr lang="es-ES" sz="1300" b="1" i="0" u="none" strike="noStrike" cap="none" dirty="0">
                <a:solidFill>
                  <a:srgbClr val="682947"/>
                </a:solidFill>
                <a:latin typeface="Candara"/>
                <a:ea typeface="Candara"/>
                <a:cs typeface="Candara"/>
                <a:sym typeface="Candara"/>
              </a:rPr>
              <a:t>”</a:t>
            </a:r>
            <a:endParaRPr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300" b="0" i="0" u="none" strike="noStrike" cap="none" dirty="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Caserío El </a:t>
            </a:r>
            <a:r>
              <a:rPr lang="es-ES" sz="1300" b="0" i="0" u="none" strike="noStrike" cap="none" dirty="0" err="1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Amogable</a:t>
            </a:r>
            <a:r>
              <a:rPr lang="es-ES" sz="1300" b="0" i="0" u="none" strike="noStrike" cap="none" dirty="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s/n. </a:t>
            </a:r>
            <a:r>
              <a:rPr lang="es-ES" sz="1300" b="0" i="0" u="none" strike="noStrike" cap="none" dirty="0" err="1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Navaleno</a:t>
            </a:r>
            <a:r>
              <a:rPr lang="es-ES" sz="1300" b="0" i="0" u="none" strike="noStrike" cap="none" dirty="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(Soria)</a:t>
            </a:r>
            <a:endParaRPr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300" b="0" i="0" u="none" strike="noStrike" cap="none" dirty="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Teléfono: 623 957080 // 975 049990</a:t>
            </a:r>
            <a:endParaRPr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300" b="0" i="0" strike="noStrike" cap="none" dirty="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cp.amogable@patrimonionatural.org</a:t>
            </a:r>
            <a:endParaRPr sz="1300" b="0" i="0" strike="noStrike" cap="none" dirty="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DB1694B-A3C7-B891-97AC-6F7D644BF52B}"/>
              </a:ext>
            </a:extLst>
          </p:cNvPr>
          <p:cNvSpPr txBox="1"/>
          <p:nvPr/>
        </p:nvSpPr>
        <p:spPr>
          <a:xfrm>
            <a:off x="533088" y="6910005"/>
            <a:ext cx="287509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ES" sz="1300" b="0" i="0" u="none" strike="noStrike" cap="none" dirty="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Recorrido interpretativo por la Senda del Ingeniero donde descubriremos elementos interesantes del sector forestal.</a:t>
            </a:r>
            <a:endParaRPr lang="es-ES"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xmlns="" id="{C624CE7E-7262-2EF0-90E8-5FCFF5E6DE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3837" y="3773065"/>
            <a:ext cx="4068695" cy="272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2441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493</TotalTime>
  <Words>72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 Martín Velasco</dc:creator>
  <cp:lastModifiedBy>Usuario de Windows</cp:lastModifiedBy>
  <cp:revision>17</cp:revision>
  <cp:lastPrinted>2024-02-01T11:19:05Z</cp:lastPrinted>
  <dcterms:created xsi:type="dcterms:W3CDTF">2024-01-26T11:32:00Z</dcterms:created>
  <dcterms:modified xsi:type="dcterms:W3CDTF">2024-09-04T11:56:39Z</dcterms:modified>
</cp:coreProperties>
</file>